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4" r:id="rId5"/>
    <p:sldId id="269" r:id="rId6"/>
    <p:sldId id="267" r:id="rId7"/>
    <p:sldId id="257" r:id="rId8"/>
    <p:sldId id="261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4B61-BE3E-112D-9D59-D4B9302C4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775C3-7495-5681-4549-26C23A1ED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D9CD7-6B9E-BE98-04BA-923ECBB6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015F-1024-38C2-8AF5-6ACC4E4E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10AD-52DB-27B0-A1F2-DAF597B8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2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8678-3E3D-FBD0-53BB-F5E36927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B78FD-D259-FE46-9096-A6C02327D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0C912-67DC-CBEB-4210-ED6D7F854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505E1-4F14-9BE9-6219-E37A430D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1825-DF78-9CD3-6490-5F9F3DBE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3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3D10FF-9676-8A52-D638-4C508FB1F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11053-6467-685F-29C2-9F9AD2684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71355-CEAF-03B9-D81C-AD484A7CA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8CF8D-703C-4BD2-9D7D-73C0C9B2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00D82-06E3-5F19-EEA8-2ED4803A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8ED7-D3D8-CE48-330F-C3D7109D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9C66-29E4-447F-FB4C-943E3FCA3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6FF83-6C84-557C-C59D-2151681E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A5BC-100B-EE59-2B2E-DF57DA48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0AF0E-2D3F-3D72-4C62-94F907F6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9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782C-BD9F-6D7C-F26C-DFBC4F7C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DB5F9-069B-1704-66D2-7C200D896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4541E-280B-9477-8241-E6CBCDC8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BE8B4-3E9C-8465-0F74-8E6DA712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55667-A3BE-E8AF-DB32-08FB10DA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1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59DF-6812-8BC0-1918-C62F4139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1EE1D-005C-55D6-84AB-316966BCE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A938B-1AF0-D2D2-7642-4F48870C8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6BD55-4FF4-AA17-AD14-5C37DEBC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D58B6-1969-B266-43AD-D74765992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D123F-92C7-3A20-BE6C-22415507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3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E151-FBAB-D893-FAEE-6650A697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9D9CF-0B63-6900-D6FA-3407938E3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0DA2D-0DF0-64B3-3FF9-3FB4BB451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2EAD2-5EC7-52A0-0CC0-C92703712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58322-6EB4-1055-E2EF-7D398E9E5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06CF2-3627-2E2E-E5ED-B0FEC60D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EBD25-AA5B-744C-DE2B-E50DB160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A25C9-8057-AAF6-24E8-2A2878A6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6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2D5-DBD3-8E26-9EEC-91AFE394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84003-46BA-4B39-B815-CBFED172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C3840-EDB4-EA5B-95F7-F05E7CAD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42AA5-3EE8-767B-613D-41573B71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C7419-37A8-5576-A03F-1D16E651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68681-6DE6-CD33-3F01-D3BE20B3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3A2F5-C8FE-9059-836F-CE598154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4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78A6-AED6-AE79-3553-AF012CDD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870B4-44F2-EB56-C757-D73D1255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A47B4-2900-5EE9-5428-15A7060A5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3FB26-A712-E6EC-5C31-D0330EE61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7AC6B-8834-B615-365E-445E0DE9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C2BFF-EBE3-303A-2913-FC052176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9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07520-5BA4-588C-60F9-65F8F22A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8E62A5-7FA4-44B9-313D-56C2890F0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993E8-7F5B-A754-EEA9-FB0AE65F8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C7D5A-41E8-9B56-B5B2-370BBE51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229FE-E551-CDE7-DC08-BE914BBE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45E4D-E526-1B52-987E-7F254EFA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2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B80191-B573-01B9-A8B6-C75EA780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54455-CC92-A5E6-E5F9-90CE27101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EF020-F2D4-C07A-9367-632BC39BB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72436-8CFA-4609-84B7-C935715976CF}" type="datetimeFigureOut">
              <a:rPr lang="en-US" smtClean="0"/>
              <a:t>Tue, 2024-10-08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13A9C-998C-8A42-48D7-A1EAC4D14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C4D6B-FC3F-CD6F-F841-28441F9C6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F6D568-587A-4BD0-9B3C-95FE24248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7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09A87-317F-7021-9CBC-39AA5982E0B1}"/>
              </a:ext>
            </a:extLst>
          </p:cNvPr>
          <p:cNvSpPr/>
          <p:nvPr/>
        </p:nvSpPr>
        <p:spPr>
          <a:xfrm>
            <a:off x="768726" y="2184281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Production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/Attraction </a:t>
            </a:r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B09A2-2A2B-86DB-9A18-024085972AAD}"/>
              </a:ext>
            </a:extLst>
          </p:cNvPr>
          <p:cNvSpPr/>
          <p:nvPr/>
        </p:nvSpPr>
        <p:spPr>
          <a:xfrm>
            <a:off x="768726" y="5532522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Agent </a:t>
            </a:r>
            <a:r>
              <a:rPr lang="en-US" sz="1100" b="1" dirty="0">
                <a:solidFill>
                  <a:schemeClr val="tx1"/>
                </a:solidFill>
                <a:highlight>
                  <a:srgbClr val="FFFF00"/>
                </a:highlight>
              </a:rPr>
              <a:t>List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FAC02-A61C-8043-B815-CF6126D9887A}"/>
              </a:ext>
            </a:extLst>
          </p:cNvPr>
          <p:cNvSpPr/>
          <p:nvPr/>
        </p:nvSpPr>
        <p:spPr>
          <a:xfrm>
            <a:off x="2280149" y="2184280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(Auto, Bike, Pedestrian)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2A055B-F283-EF78-4D5C-B1B1EA4E9226}"/>
              </a:ext>
            </a:extLst>
          </p:cNvPr>
          <p:cNvSpPr/>
          <p:nvPr/>
        </p:nvSpPr>
        <p:spPr>
          <a:xfrm>
            <a:off x="5314180" y="2184280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C3B72-76E6-57B7-6694-2D86263733E7}"/>
              </a:ext>
            </a:extLst>
          </p:cNvPr>
          <p:cNvSpPr/>
          <p:nvPr/>
        </p:nvSpPr>
        <p:spPr>
          <a:xfrm>
            <a:off x="5314180" y="3758615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638CBF-3B38-023E-72FF-43807A1DC05F}"/>
              </a:ext>
            </a:extLst>
          </p:cNvPr>
          <p:cNvSpPr/>
          <p:nvPr/>
        </p:nvSpPr>
        <p:spPr>
          <a:xfrm>
            <a:off x="5314179" y="5344742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575D4-6121-CDA3-B779-5E07B6E8A133}"/>
              </a:ext>
            </a:extLst>
          </p:cNvPr>
          <p:cNvSpPr txBox="1"/>
          <p:nvPr/>
        </p:nvSpPr>
        <p:spPr>
          <a:xfrm>
            <a:off x="570451" y="281031"/>
            <a:ext cx="11211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an open-source package to generate zone-to-zone travel demand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F1947-9F92-ADF5-2BD7-B64661D56DFC}"/>
              </a:ext>
            </a:extLst>
          </p:cNvPr>
          <p:cNvSpPr/>
          <p:nvPr/>
        </p:nvSpPr>
        <p:spPr>
          <a:xfrm>
            <a:off x="768725" y="1190193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64F92-C020-DF76-EA48-A6368070F13C}"/>
              </a:ext>
            </a:extLst>
          </p:cNvPr>
          <p:cNvSpPr/>
          <p:nvPr/>
        </p:nvSpPr>
        <p:spPr>
          <a:xfrm>
            <a:off x="5062775" y="1187158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0D2FF1-6DA3-2188-05F9-2314A2C3074E}"/>
              </a:ext>
            </a:extLst>
          </p:cNvPr>
          <p:cNvSpPr/>
          <p:nvPr/>
        </p:nvSpPr>
        <p:spPr>
          <a:xfrm>
            <a:off x="7334549" y="1187158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F351A7-C75C-A2A4-C9D4-6D582485AD7E}"/>
              </a:ext>
            </a:extLst>
          </p:cNvPr>
          <p:cNvSpPr/>
          <p:nvPr/>
        </p:nvSpPr>
        <p:spPr>
          <a:xfrm>
            <a:off x="2280150" y="1187158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D35C59-8B28-E2F3-CF29-C7A3129D9697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flipH="1">
            <a:off x="1869472" y="1548402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B324F8-04ED-9A42-60E4-C83886C10DED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>
            <a:off x="4555230" y="1548402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238D5-6D2C-CA8D-3714-2FB1580A5296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>
            <a:off x="6744768" y="1548402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546C03C-F01B-A885-5756-5C49E7FB75E1}"/>
              </a:ext>
            </a:extLst>
          </p:cNvPr>
          <p:cNvSpPr/>
          <p:nvPr/>
        </p:nvSpPr>
        <p:spPr>
          <a:xfrm>
            <a:off x="9466750" y="2125557"/>
            <a:ext cx="1587183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osm2gmns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C40D9B-FAE7-EE11-91A4-233A93412079}"/>
              </a:ext>
            </a:extLst>
          </p:cNvPr>
          <p:cNvSpPr/>
          <p:nvPr/>
        </p:nvSpPr>
        <p:spPr>
          <a:xfrm>
            <a:off x="9466749" y="5286019"/>
            <a:ext cx="1587183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osm2gmns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D43C590-2918-6307-53FA-7F9878F182B9}"/>
              </a:ext>
            </a:extLst>
          </p:cNvPr>
          <p:cNvSpPr/>
          <p:nvPr/>
        </p:nvSpPr>
        <p:spPr>
          <a:xfrm>
            <a:off x="9466749" y="3578255"/>
            <a:ext cx="1780132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census blocks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F001ECD-2839-4CD1-5283-A26FB169B53B}"/>
              </a:ext>
            </a:extLst>
          </p:cNvPr>
          <p:cNvSpPr/>
          <p:nvPr/>
        </p:nvSpPr>
        <p:spPr>
          <a:xfrm>
            <a:off x="9466746" y="3859604"/>
            <a:ext cx="1780135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TAZs from agencies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A891E8-C873-AB68-0AB0-B5F23EE4AB7B}"/>
              </a:ext>
            </a:extLst>
          </p:cNvPr>
          <p:cNvSpPr/>
          <p:nvPr/>
        </p:nvSpPr>
        <p:spPr>
          <a:xfrm>
            <a:off x="9466750" y="1160970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C863FB-3E12-35AE-BE52-1D7B3CC7F492}"/>
              </a:ext>
            </a:extLst>
          </p:cNvPr>
          <p:cNvSpPr/>
          <p:nvPr/>
        </p:nvSpPr>
        <p:spPr>
          <a:xfrm>
            <a:off x="7607050" y="2184280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EF6923-AA5B-FD0C-06F2-5C08AD7DEEB2}"/>
              </a:ext>
            </a:extLst>
          </p:cNvPr>
          <p:cNvSpPr/>
          <p:nvPr/>
        </p:nvSpPr>
        <p:spPr>
          <a:xfrm>
            <a:off x="7607050" y="3712474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 from Grid or from TAZ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67AD18-C2C4-CE47-8C9F-9661CF3C7766}"/>
              </a:ext>
            </a:extLst>
          </p:cNvPr>
          <p:cNvSpPr/>
          <p:nvPr/>
        </p:nvSpPr>
        <p:spPr>
          <a:xfrm>
            <a:off x="7607049" y="5344742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2AD627-7634-5EB8-7348-301FBCCA601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555230" y="2545524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456EB9-A227-438D-7FF4-8E54A6EB882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4555230" y="4119859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154D53-A026-1F7C-C7DC-83C27E58AB7E}"/>
              </a:ext>
            </a:extLst>
          </p:cNvPr>
          <p:cNvCxnSpPr>
            <a:stCxn id="11" idx="1"/>
          </p:cNvCxnSpPr>
          <p:nvPr/>
        </p:nvCxnSpPr>
        <p:spPr>
          <a:xfrm flipH="1">
            <a:off x="4555230" y="5705986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BEA0B7-2732-3D77-9D44-4D41FDDC6C4F}"/>
              </a:ext>
            </a:extLst>
          </p:cNvPr>
          <p:cNvCxnSpPr/>
          <p:nvPr/>
        </p:nvCxnSpPr>
        <p:spPr>
          <a:xfrm>
            <a:off x="7076107" y="872456"/>
            <a:ext cx="54528" cy="57716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D98E16-7BEA-1E3D-F64B-6F9D856E78C9}"/>
              </a:ext>
            </a:extLst>
          </p:cNvPr>
          <p:cNvSpPr txBox="1"/>
          <p:nvPr/>
        </p:nvSpPr>
        <p:spPr>
          <a:xfrm>
            <a:off x="4770640" y="62789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E6725E-0631-6DD8-AB09-7F9BA31D6C0F}"/>
              </a:ext>
            </a:extLst>
          </p:cNvPr>
          <p:cNvSpPr/>
          <p:nvPr/>
        </p:nvSpPr>
        <p:spPr>
          <a:xfrm>
            <a:off x="770134" y="5018016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60793B-3D7D-6297-BA1A-F962EE3B1A41}"/>
              </a:ext>
            </a:extLst>
          </p:cNvPr>
          <p:cNvSpPr txBox="1"/>
          <p:nvPr/>
        </p:nvSpPr>
        <p:spPr>
          <a:xfrm>
            <a:off x="7414009" y="2894122"/>
            <a:ext cx="275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Must include </a:t>
            </a:r>
            <a:r>
              <a:rPr lang="en-US" sz="1200" dirty="0" err="1">
                <a:solidFill>
                  <a:srgbClr val="FF0000"/>
                </a:solidFill>
              </a:rPr>
              <a:t>zone_id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for activity nodes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4FB609-3B51-363C-5EBB-77CE9BA6EC19}"/>
              </a:ext>
            </a:extLst>
          </p:cNvPr>
          <p:cNvSpPr/>
          <p:nvPr/>
        </p:nvSpPr>
        <p:spPr>
          <a:xfrm>
            <a:off x="9466745" y="5694916"/>
            <a:ext cx="1587183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trip rate file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C46235-DD5C-A1AD-63E3-CBC792E0B06B}"/>
              </a:ext>
            </a:extLst>
          </p:cNvPr>
          <p:cNvSpPr txBox="1"/>
          <p:nvPr/>
        </p:nvSpPr>
        <p:spPr>
          <a:xfrm>
            <a:off x="7776548" y="442198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4445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39" grpId="0" animBg="1"/>
      <p:bldP spid="30" grpId="0" animBg="1"/>
      <p:bldP spid="31" grpId="0" animBg="1"/>
      <p:bldP spid="32" grpId="0" animBg="1"/>
      <p:bldP spid="33" grpId="0" animBg="1"/>
      <p:bldP spid="46" grpId="0"/>
      <p:bldP spid="48" grpId="0" animBg="1"/>
      <p:bldP spid="49" grpId="0"/>
      <p:bldP spid="50" grpId="0" animBg="1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CA29-FA9F-73AC-0365-31908424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59" y="2495928"/>
            <a:ext cx="953059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Current </a:t>
            </a:r>
            <a:r>
              <a:rPr lang="en-US" dirty="0">
                <a:highlight>
                  <a:srgbClr val="FFFF00"/>
                </a:highlight>
              </a:rPr>
              <a:t>Input Modes </a:t>
            </a:r>
            <a:r>
              <a:rPr lang="en-US" dirty="0"/>
              <a:t>Based on Our Meeting</a:t>
            </a:r>
            <a:br>
              <a:rPr lang="en-US" dirty="0"/>
            </a:br>
            <a:r>
              <a:rPr lang="en-US" sz="3200" dirty="0">
                <a:solidFill>
                  <a:schemeClr val="accent2"/>
                </a:solidFill>
              </a:rPr>
              <a:t>(Pls edit the PPT if I misunderstand)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5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FA81-5B8D-192D-8173-B5F59171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987C0A-83AE-83F0-A77E-3185DA8A9BA7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D137E-5A0E-39C3-1BDB-223D9753A0F8}"/>
              </a:ext>
            </a:extLst>
          </p:cNvPr>
          <p:cNvSpPr txBox="1"/>
          <p:nvPr/>
        </p:nvSpPr>
        <p:spPr>
          <a:xfrm>
            <a:off x="570451" y="882242"/>
            <a:ext cx="1110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Input mode 1: Without external zone files </a:t>
            </a:r>
            <a:r>
              <a:rPr lang="en-US" b="1" dirty="0"/>
              <a:t> (use </a:t>
            </a:r>
            <a:r>
              <a:rPr lang="en-US" b="1" dirty="0" err="1"/>
              <a:t>zone_id</a:t>
            </a:r>
            <a:r>
              <a:rPr lang="en-US" b="1" dirty="0"/>
              <a:t> in node as </a:t>
            </a:r>
            <a:r>
              <a:rPr lang="en-US" b="1" dirty="0">
                <a:highlight>
                  <a:srgbClr val="FFFF00"/>
                </a:highlight>
              </a:rPr>
              <a:t>activity nodes</a:t>
            </a:r>
            <a:r>
              <a:rPr lang="en-US" b="1" dirty="0"/>
              <a:t>): Inputs are node and poi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D1E544-38DA-E9D4-0EEE-9D5FE2B2A8FF}"/>
              </a:ext>
            </a:extLst>
          </p:cNvPr>
          <p:cNvSpPr/>
          <p:nvPr/>
        </p:nvSpPr>
        <p:spPr>
          <a:xfrm>
            <a:off x="793923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Production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/Attraction </a:t>
            </a:r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C06ABB-F710-2496-3AF9-CD2B38A8AC5D}"/>
              </a:ext>
            </a:extLst>
          </p:cNvPr>
          <p:cNvSpPr/>
          <p:nvPr/>
        </p:nvSpPr>
        <p:spPr>
          <a:xfrm>
            <a:off x="793923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 </a:t>
            </a:r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List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EE6E1-3428-D685-AC40-FF5FA9B9C774}"/>
              </a:ext>
            </a:extLst>
          </p:cNvPr>
          <p:cNvSpPr/>
          <p:nvPr/>
        </p:nvSpPr>
        <p:spPr>
          <a:xfrm>
            <a:off x="2305346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948633-BB77-93DD-D17B-8C7691CC3CB9}"/>
              </a:ext>
            </a:extLst>
          </p:cNvPr>
          <p:cNvSpPr/>
          <p:nvPr/>
        </p:nvSpPr>
        <p:spPr>
          <a:xfrm>
            <a:off x="5339377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298780-1047-8774-5935-89EF40CAF323}"/>
              </a:ext>
            </a:extLst>
          </p:cNvPr>
          <p:cNvSpPr/>
          <p:nvPr/>
        </p:nvSpPr>
        <p:spPr>
          <a:xfrm>
            <a:off x="5339377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Grid</a:t>
            </a:r>
            <a:r>
              <a:rPr lang="en-US" sz="1100" dirty="0">
                <a:solidFill>
                  <a:schemeClr val="tx1"/>
                </a:solidFill>
              </a:rPr>
              <a:t> 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91BFE8-67F7-47C0-FF7D-7CCE0C9CE0BB}"/>
              </a:ext>
            </a:extLst>
          </p:cNvPr>
          <p:cNvSpPr/>
          <p:nvPr/>
        </p:nvSpPr>
        <p:spPr>
          <a:xfrm>
            <a:off x="5339376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8F14C7-7A24-1F9D-BD48-0E09DC2F6E05}"/>
              </a:ext>
            </a:extLst>
          </p:cNvPr>
          <p:cNvSpPr/>
          <p:nvPr/>
        </p:nvSpPr>
        <p:spPr>
          <a:xfrm>
            <a:off x="793922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BE291-92F4-D103-3CFB-6C6A0026BD4B}"/>
              </a:ext>
            </a:extLst>
          </p:cNvPr>
          <p:cNvSpPr/>
          <p:nvPr/>
        </p:nvSpPr>
        <p:spPr>
          <a:xfrm>
            <a:off x="5087972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D660D7-F9C3-A21F-777A-F0AD82E2207E}"/>
              </a:ext>
            </a:extLst>
          </p:cNvPr>
          <p:cNvSpPr/>
          <p:nvPr/>
        </p:nvSpPr>
        <p:spPr>
          <a:xfrm>
            <a:off x="10111330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CA7C9A-072A-9A8D-FE2F-099EC3B2E95C}"/>
              </a:ext>
            </a:extLst>
          </p:cNvPr>
          <p:cNvSpPr/>
          <p:nvPr/>
        </p:nvSpPr>
        <p:spPr>
          <a:xfrm>
            <a:off x="2305347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E885EA-DE4A-6E67-C5E3-F24267C5F5E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1894669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7CF0B1-9472-BFC6-70BE-CDA8D974A70F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580427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3BB023-E7AB-3F39-FD89-A1553BB62DFC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6769965" y="1904928"/>
            <a:ext cx="33413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35B71-1D6B-3E3A-1BDD-11CECB7996A2}"/>
              </a:ext>
            </a:extLst>
          </p:cNvPr>
          <p:cNvSpPr/>
          <p:nvPr/>
        </p:nvSpPr>
        <p:spPr>
          <a:xfrm>
            <a:off x="10321226" y="2528224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F754FB-2B1A-4289-A35C-766164E5D99D}"/>
              </a:ext>
            </a:extLst>
          </p:cNvPr>
          <p:cNvSpPr/>
          <p:nvPr/>
        </p:nvSpPr>
        <p:spPr>
          <a:xfrm>
            <a:off x="10321226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872755-171A-42C4-553A-28698A28ED9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580427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1B6526-5035-6AF6-AC06-6F9AAD05F730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580427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C3F69DD-8004-7000-9121-FB2A44FB19A4}"/>
              </a:ext>
            </a:extLst>
          </p:cNvPr>
          <p:cNvCxnSpPr>
            <a:stCxn id="22" idx="1"/>
          </p:cNvCxnSpPr>
          <p:nvPr/>
        </p:nvCxnSpPr>
        <p:spPr>
          <a:xfrm flipH="1">
            <a:off x="4580427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538EBA-A7FD-7BAE-6D76-9BAC79FAB848}"/>
              </a:ext>
            </a:extLst>
          </p:cNvPr>
          <p:cNvCxnSpPr>
            <a:cxnSpLocks/>
          </p:cNvCxnSpPr>
          <p:nvPr/>
        </p:nvCxnSpPr>
        <p:spPr>
          <a:xfrm>
            <a:off x="7172264" y="1325461"/>
            <a:ext cx="18417" cy="54028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6FDC43-0331-6E43-9F14-B0ABD9164D29}"/>
              </a:ext>
            </a:extLst>
          </p:cNvPr>
          <p:cNvSpPr txBox="1"/>
          <p:nvPr/>
        </p:nvSpPr>
        <p:spPr>
          <a:xfrm>
            <a:off x="4825858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4636DB-9020-B3D1-A9AB-A15D09E69B90}"/>
              </a:ext>
            </a:extLst>
          </p:cNvPr>
          <p:cNvCxnSpPr>
            <a:cxnSpLocks/>
            <a:stCxn id="38" idx="1"/>
            <a:endCxn id="6" idx="3"/>
          </p:cNvCxnSpPr>
          <p:nvPr/>
        </p:nvCxnSpPr>
        <p:spPr>
          <a:xfrm flipH="1">
            <a:off x="10041107" y="2889468"/>
            <a:ext cx="280119" cy="5057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A1C197A-A700-352F-8083-8203CDE1F282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5400000">
            <a:off x="8651159" y="3623598"/>
            <a:ext cx="1212499" cy="47684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08850BA-6A4A-9DAA-6725-539F4A2C608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02311" y="6062512"/>
            <a:ext cx="1318915" cy="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6687E50-A892-3D4C-1116-682199EEECFA}"/>
              </a:ext>
            </a:extLst>
          </p:cNvPr>
          <p:cNvSpPr txBox="1"/>
          <p:nvPr/>
        </p:nvSpPr>
        <p:spPr>
          <a:xfrm>
            <a:off x="7384064" y="3692966"/>
            <a:ext cx="1789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Create Grids </a:t>
            </a:r>
            <a:r>
              <a:rPr lang="en-US" sz="1100" dirty="0">
                <a:solidFill>
                  <a:schemeClr val="accent2"/>
                </a:solidFill>
              </a:rPr>
              <a:t>from</a:t>
            </a:r>
            <a:r>
              <a:rPr lang="en-US" sz="1200" dirty="0">
                <a:solidFill>
                  <a:schemeClr val="accent2"/>
                </a:solidFill>
              </a:rPr>
              <a:t> nodes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97AE5-99F3-6E13-3E75-806BE8113449}"/>
              </a:ext>
            </a:extLst>
          </p:cNvPr>
          <p:cNvSpPr/>
          <p:nvPr/>
        </p:nvSpPr>
        <p:spPr>
          <a:xfrm>
            <a:off x="793922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F7B734-B6B7-6D82-4D4A-B77380FFB443}"/>
              </a:ext>
            </a:extLst>
          </p:cNvPr>
          <p:cNvSpPr txBox="1"/>
          <p:nvPr/>
        </p:nvSpPr>
        <p:spPr>
          <a:xfrm>
            <a:off x="7179472" y="1902482"/>
            <a:ext cx="216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Extract </a:t>
            </a:r>
            <a:r>
              <a:rPr lang="en-US" sz="1200" dirty="0">
                <a:solidFill>
                  <a:schemeClr val="accent2"/>
                </a:solidFill>
                <a:highlight>
                  <a:srgbClr val="FFFF00"/>
                </a:highlight>
              </a:rPr>
              <a:t>activity</a:t>
            </a:r>
            <a:r>
              <a:rPr lang="en-US" sz="1200" dirty="0">
                <a:solidFill>
                  <a:schemeClr val="accent2"/>
                </a:solidFill>
              </a:rPr>
              <a:t> nodes from </a:t>
            </a:r>
          </a:p>
          <a:p>
            <a:pPr algn="ctr"/>
            <a:r>
              <a:rPr lang="en-US" sz="1200" dirty="0">
                <a:solidFill>
                  <a:schemeClr val="accent2"/>
                </a:solidFill>
              </a:rPr>
              <a:t>Node with </a:t>
            </a:r>
            <a:r>
              <a:rPr lang="en-US" sz="1200" dirty="0" err="1">
                <a:solidFill>
                  <a:schemeClr val="accent2"/>
                </a:solidFill>
              </a:rPr>
              <a:t>zone_id</a:t>
            </a:r>
            <a:r>
              <a:rPr lang="en-US" sz="1200" dirty="0">
                <a:solidFill>
                  <a:schemeClr val="accent2"/>
                </a:solidFill>
              </a:rPr>
              <a:t> content</a:t>
            </a:r>
          </a:p>
          <a:p>
            <a:pPr algn="ctr"/>
            <a:r>
              <a:rPr lang="en-US" sz="1200" b="1" dirty="0">
                <a:solidFill>
                  <a:schemeClr val="accent4"/>
                </a:solidFill>
              </a:rPr>
              <a:t>(Activity nodes)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2B8A3D-99BC-457D-44BD-E51DD1EE3B63}"/>
              </a:ext>
            </a:extLst>
          </p:cNvPr>
          <p:cNvCxnSpPr>
            <a:stCxn id="10" idx="1"/>
            <a:endCxn id="22" idx="3"/>
          </p:cNvCxnSpPr>
          <p:nvPr/>
        </p:nvCxnSpPr>
        <p:spPr>
          <a:xfrm flipH="1" flipV="1">
            <a:off x="6440123" y="6062512"/>
            <a:ext cx="1046950" cy="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B031CD-BB51-BB59-7CE9-B54650CE185B}"/>
              </a:ext>
            </a:extLst>
          </p:cNvPr>
          <p:cNvCxnSpPr>
            <a:stCxn id="7" idx="1"/>
            <a:endCxn id="21" idx="3"/>
          </p:cNvCxnSpPr>
          <p:nvPr/>
        </p:nvCxnSpPr>
        <p:spPr>
          <a:xfrm flipH="1">
            <a:off x="6440124" y="4468268"/>
            <a:ext cx="1063626" cy="81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82A1CA1-2A5C-1533-86E7-73A5AF8AB7B0}"/>
              </a:ext>
            </a:extLst>
          </p:cNvPr>
          <p:cNvCxnSpPr>
            <a:stCxn id="8" idx="1"/>
            <a:endCxn id="19" idx="3"/>
          </p:cNvCxnSpPr>
          <p:nvPr/>
        </p:nvCxnSpPr>
        <p:spPr>
          <a:xfrm flipH="1">
            <a:off x="6440124" y="2895506"/>
            <a:ext cx="1082097" cy="65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138ED6-45D5-6C60-6079-C4D2115A0723}"/>
              </a:ext>
            </a:extLst>
          </p:cNvPr>
          <p:cNvCxnSpPr>
            <a:stCxn id="6" idx="1"/>
            <a:endCxn id="8" idx="3"/>
          </p:cNvCxnSpPr>
          <p:nvPr/>
        </p:nvCxnSpPr>
        <p:spPr>
          <a:xfrm flipH="1">
            <a:off x="8613057" y="2894525"/>
            <a:ext cx="337491" cy="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B0E2A41-13A0-FF65-70E1-F040774D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221" y="2534262"/>
            <a:ext cx="1090836" cy="722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342DF-2FB7-8E75-7C0F-07165174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548" y="2533281"/>
            <a:ext cx="1090559" cy="722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47BF4-D302-0518-F991-79AA70EFC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750" y="3930130"/>
            <a:ext cx="1515238" cy="10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C7761-6E84-C383-006C-D22C9C8A2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073" y="5551644"/>
            <a:ext cx="1515238" cy="10235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062119-C99F-A0DA-C3F9-A3AC1B2AEA7C}"/>
              </a:ext>
            </a:extLst>
          </p:cNvPr>
          <p:cNvSpPr/>
          <p:nvPr/>
        </p:nvSpPr>
        <p:spPr>
          <a:xfrm>
            <a:off x="658125" y="2381783"/>
            <a:ext cx="6166366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15C6103-DA1A-4D51-CDAE-1976C24ACB5E}"/>
              </a:ext>
            </a:extLst>
          </p:cNvPr>
          <p:cNvSpPr/>
          <p:nvPr/>
        </p:nvSpPr>
        <p:spPr>
          <a:xfrm>
            <a:off x="9676317" y="3716194"/>
            <a:ext cx="1857558" cy="953527"/>
          </a:xfrm>
          <a:prstGeom prst="wedgeRectCallout">
            <a:avLst>
              <a:gd name="adj1" fmla="val -40975"/>
              <a:gd name="adj2" fmla="val -911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If activity nodes (</a:t>
            </a:r>
            <a:r>
              <a:rPr lang="en-US" sz="1100" dirty="0" err="1">
                <a:solidFill>
                  <a:srgbClr val="FF0000"/>
                </a:solidFill>
              </a:rPr>
              <a:t>zone_id</a:t>
            </a:r>
            <a:r>
              <a:rPr lang="en-US" sz="1100" dirty="0"/>
              <a:t>) in node.csv is None, What should we do?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Stop the program!</a:t>
            </a:r>
          </a:p>
        </p:txBody>
      </p:sp>
    </p:spTree>
    <p:extLst>
      <p:ext uri="{BB962C8B-B14F-4D97-AF65-F5344CB8AC3E}">
        <p14:creationId xmlns:p14="http://schemas.microsoft.com/office/powerpoint/2010/main" val="303957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0601-BC18-0429-4CF3-8920E6838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A737DB-C3F7-6837-5283-74CDACD68CD7}"/>
              </a:ext>
            </a:extLst>
          </p:cNvPr>
          <p:cNvSpPr/>
          <p:nvPr/>
        </p:nvSpPr>
        <p:spPr>
          <a:xfrm>
            <a:off x="1163031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Production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/Attraction </a:t>
            </a:r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A05A76-B39B-ECF7-2044-9534F3C57CA2}"/>
              </a:ext>
            </a:extLst>
          </p:cNvPr>
          <p:cNvSpPr/>
          <p:nvPr/>
        </p:nvSpPr>
        <p:spPr>
          <a:xfrm>
            <a:off x="1163031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DF890F-D9B3-DBB9-E5C0-6EB3C3D70889}"/>
              </a:ext>
            </a:extLst>
          </p:cNvPr>
          <p:cNvSpPr/>
          <p:nvPr/>
        </p:nvSpPr>
        <p:spPr>
          <a:xfrm>
            <a:off x="1163030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213B38-06A4-4C37-110E-C62D16E8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598" y="3964046"/>
            <a:ext cx="1506274" cy="1398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EF7030-F2D9-708B-9866-6B8FA93D56BE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1B5D-721D-05F8-C728-47B9995A194B}"/>
              </a:ext>
            </a:extLst>
          </p:cNvPr>
          <p:cNvSpPr txBox="1"/>
          <p:nvPr/>
        </p:nvSpPr>
        <p:spPr>
          <a:xfrm>
            <a:off x="570451" y="882242"/>
            <a:ext cx="1041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Input mode 2: with external zone file: </a:t>
            </a:r>
            <a:r>
              <a:rPr lang="en-US" b="1" dirty="0"/>
              <a:t>(use external zones from TAZs): Inputs are node, </a:t>
            </a:r>
            <a:r>
              <a:rPr lang="en-US" b="1" dirty="0">
                <a:highlight>
                  <a:srgbClr val="FFFF00"/>
                </a:highlight>
              </a:rPr>
              <a:t>zone</a:t>
            </a:r>
            <a:r>
              <a:rPr lang="en-US" b="1" dirty="0"/>
              <a:t> and poi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C7CD60-52B2-2AEF-7C5E-37F24D9DAC0F}"/>
              </a:ext>
            </a:extLst>
          </p:cNvPr>
          <p:cNvSpPr/>
          <p:nvPr/>
        </p:nvSpPr>
        <p:spPr>
          <a:xfrm>
            <a:off x="2607314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E96FF5-0F71-B89C-F9C2-1EC7E10CECBD}"/>
              </a:ext>
            </a:extLst>
          </p:cNvPr>
          <p:cNvSpPr/>
          <p:nvPr/>
        </p:nvSpPr>
        <p:spPr>
          <a:xfrm>
            <a:off x="5641345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70EB29-64FE-BAAB-7F76-26C70FD8D12E}"/>
              </a:ext>
            </a:extLst>
          </p:cNvPr>
          <p:cNvSpPr/>
          <p:nvPr/>
        </p:nvSpPr>
        <p:spPr>
          <a:xfrm>
            <a:off x="5641345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highlight>
                  <a:srgbClr val="FFFF00"/>
                </a:highlight>
              </a:rPr>
              <a:t>TAZ</a:t>
            </a:r>
            <a:r>
              <a:rPr lang="en-US" sz="1100" dirty="0">
                <a:solidFill>
                  <a:schemeClr val="tx1"/>
                </a:solidFill>
              </a:rPr>
              <a:t> 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303E93-C4EF-E8C8-5FEB-10A5B074647A}"/>
              </a:ext>
            </a:extLst>
          </p:cNvPr>
          <p:cNvSpPr/>
          <p:nvPr/>
        </p:nvSpPr>
        <p:spPr>
          <a:xfrm>
            <a:off x="5641344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AEC66-DD2E-A740-801D-09EEC438ABED}"/>
              </a:ext>
            </a:extLst>
          </p:cNvPr>
          <p:cNvSpPr/>
          <p:nvPr/>
        </p:nvSpPr>
        <p:spPr>
          <a:xfrm>
            <a:off x="1095890" y="1543684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AD1F9D-D66C-FFA4-FB37-A75A1BAD93AD}"/>
              </a:ext>
            </a:extLst>
          </p:cNvPr>
          <p:cNvSpPr/>
          <p:nvPr/>
        </p:nvSpPr>
        <p:spPr>
          <a:xfrm>
            <a:off x="5389940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147B7-D931-688F-A6AD-2EA75E12F0EB}"/>
              </a:ext>
            </a:extLst>
          </p:cNvPr>
          <p:cNvSpPr/>
          <p:nvPr/>
        </p:nvSpPr>
        <p:spPr>
          <a:xfrm>
            <a:off x="7661714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17F938-9D1B-1B9A-9C1E-A2C5BB5EC367}"/>
              </a:ext>
            </a:extLst>
          </p:cNvPr>
          <p:cNvSpPr/>
          <p:nvPr/>
        </p:nvSpPr>
        <p:spPr>
          <a:xfrm>
            <a:off x="2607315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02595D-211C-B932-8F59-6398455CB2F7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2196637" y="1904928"/>
            <a:ext cx="4106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BCB376-787C-39BF-7A6E-508D0094F77F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82395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5CEC8A-CDC4-E05D-E5AB-F83D9A33D57D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7071933" y="1904928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B07A601-4444-FAA8-EC8E-88877EBE365A}"/>
              </a:ext>
            </a:extLst>
          </p:cNvPr>
          <p:cNvSpPr/>
          <p:nvPr/>
        </p:nvSpPr>
        <p:spPr>
          <a:xfrm>
            <a:off x="7934215" y="2540806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Node.csv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33259C-E980-E1F1-02F9-DA2D4A72378A}"/>
              </a:ext>
            </a:extLst>
          </p:cNvPr>
          <p:cNvSpPr/>
          <p:nvPr/>
        </p:nvSpPr>
        <p:spPr>
          <a:xfrm>
            <a:off x="7934214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POI.csv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C3245C-37CA-C188-3EAC-2B6F003BD54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882395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AD116D-2B83-38B9-415B-F7661DA8D358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882395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6D2350-B8FD-0534-704A-C9DF6F87F999}"/>
              </a:ext>
            </a:extLst>
          </p:cNvPr>
          <p:cNvCxnSpPr>
            <a:stCxn id="22" idx="1"/>
          </p:cNvCxnSpPr>
          <p:nvPr/>
        </p:nvCxnSpPr>
        <p:spPr>
          <a:xfrm flipH="1">
            <a:off x="4882395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F643247-0ECE-3555-1EAD-960E9FBC00AC}"/>
              </a:ext>
            </a:extLst>
          </p:cNvPr>
          <p:cNvCxnSpPr>
            <a:cxnSpLocks/>
          </p:cNvCxnSpPr>
          <p:nvPr/>
        </p:nvCxnSpPr>
        <p:spPr>
          <a:xfrm>
            <a:off x="7394087" y="1251574"/>
            <a:ext cx="27264" cy="547678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9E28C86-2030-1ECF-6CC6-9AFA39DC5A69}"/>
              </a:ext>
            </a:extLst>
          </p:cNvPr>
          <p:cNvSpPr txBox="1"/>
          <p:nvPr/>
        </p:nvSpPr>
        <p:spPr>
          <a:xfrm>
            <a:off x="5127826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C0F746-6BB4-9F6F-DC87-A011EB2256E2}"/>
              </a:ext>
            </a:extLst>
          </p:cNvPr>
          <p:cNvCxnSpPr>
            <a:stCxn id="38" idx="1"/>
            <a:endCxn id="19" idx="3"/>
          </p:cNvCxnSpPr>
          <p:nvPr/>
        </p:nvCxnSpPr>
        <p:spPr>
          <a:xfrm flipH="1">
            <a:off x="6742092" y="2902050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B79FD26-7789-087A-7BB8-4317BDC1CE42}"/>
              </a:ext>
            </a:extLst>
          </p:cNvPr>
          <p:cNvCxnSpPr>
            <a:stCxn id="40" idx="1"/>
            <a:endCxn id="22" idx="3"/>
          </p:cNvCxnSpPr>
          <p:nvPr/>
        </p:nvCxnSpPr>
        <p:spPr>
          <a:xfrm flipH="1">
            <a:off x="6742091" y="6062512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94A9DB7-FACD-7A76-C7CE-671778614E33}"/>
              </a:ext>
            </a:extLst>
          </p:cNvPr>
          <p:cNvSpPr/>
          <p:nvPr/>
        </p:nvSpPr>
        <p:spPr>
          <a:xfrm>
            <a:off x="7934214" y="4115141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TAZ coded in Zone.csv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D5991E-FB9E-E5C9-EB2A-13F7E51146B2}"/>
              </a:ext>
            </a:extLst>
          </p:cNvPr>
          <p:cNvCxnSpPr>
            <a:stCxn id="4" idx="1"/>
            <a:endCxn id="21" idx="3"/>
          </p:cNvCxnSpPr>
          <p:nvPr/>
        </p:nvCxnSpPr>
        <p:spPr>
          <a:xfrm flipH="1">
            <a:off x="6742092" y="4476385"/>
            <a:ext cx="11921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716D7-A16C-7985-AC53-3A840AE2197C}"/>
              </a:ext>
            </a:extLst>
          </p:cNvPr>
          <p:cNvSpPr/>
          <p:nvPr/>
        </p:nvSpPr>
        <p:spPr>
          <a:xfrm>
            <a:off x="9731669" y="4335869"/>
            <a:ext cx="1780132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census blocks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F68065-7726-191D-6972-2952B953D07C}"/>
              </a:ext>
            </a:extLst>
          </p:cNvPr>
          <p:cNvCxnSpPr>
            <a:stCxn id="8" idx="1"/>
            <a:endCxn id="4" idx="3"/>
          </p:cNvCxnSpPr>
          <p:nvPr/>
        </p:nvCxnSpPr>
        <p:spPr>
          <a:xfrm flipH="1">
            <a:off x="9034961" y="4476385"/>
            <a:ext cx="6967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BEFD9-4CB1-140A-8527-7A5F6637F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093" y="2525836"/>
            <a:ext cx="1433042" cy="12226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A9249B-BDDF-49E9-D7B3-078D3DD19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10" y="5684138"/>
            <a:ext cx="1270718" cy="11738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A3A13D-F6E7-4331-ACE0-D841C6BFE38C}"/>
              </a:ext>
            </a:extLst>
          </p:cNvPr>
          <p:cNvSpPr/>
          <p:nvPr/>
        </p:nvSpPr>
        <p:spPr>
          <a:xfrm>
            <a:off x="960092" y="2381783"/>
            <a:ext cx="6191465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2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" grpId="0" animBg="1"/>
      <p:bldP spid="8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EB76-A1D7-8964-A80D-26317A17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Problem Statement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076370F-E90E-3A04-2BD6-8B7F46A826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13776"/>
            <a:ext cx="10515600" cy="366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Initial Zone Assignment:</a:t>
            </a:r>
            <a:r>
              <a:rPr lang="en-US" sz="1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 the Chicago dataset example, an initial </a:t>
            </a:r>
            <a:r>
              <a:rPr lang="en-US" sz="12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zone ID </a:t>
            </a:r>
            <a:r>
              <a:rPr lang="en-US" sz="1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for each node is derived from OpenStreetMap (OSM) using the osm2gmns package. The zone ID is initially the same as the node ID.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Activity Nodes:</a:t>
            </a:r>
            <a:r>
              <a:rPr lang="en-US" sz="1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Out of 30K nodes in the Chicago dataset, 3K activity nodes are identified, typically situated on </a:t>
            </a:r>
            <a:r>
              <a:rPr lang="en-US" sz="12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boundary points of </a:t>
            </a:r>
            <a:r>
              <a:rPr lang="en-US" sz="1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primary and secondary streets or interfacing points. Zone IDs assigned by grid2demand are only for activity nodes.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Two Zone System Setup Options:</a:t>
            </a:r>
            <a:endParaRPr lang="en-US" sz="12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Grid Setup:</a:t>
            </a:r>
            <a:r>
              <a:rPr lang="en-US" sz="1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 10x10 grid is created for the 3K activity nodes. Each activity node assigned to one grid cell.</a:t>
            </a: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External TAZ Setup:</a:t>
            </a:r>
            <a:r>
              <a:rPr lang="en-US" sz="1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Alternatively, 40K census blocks (external TAZ zones) are used, refining zone structures and improving demand pattern capture. Each activity node assigned to external TAZ zone id.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POI-Demand Zone Assignment:</a:t>
            </a:r>
            <a:r>
              <a:rPr lang="en-US" sz="1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The demand for each zone is calculated using proximity-based assignment of points of interest (POIs) within the grid, and sampling (e.g., processing 10% of POIs) optimizes performance. There are about 80K POIs in the Chicago dataset.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b="1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Gravity Model for Demand Calculation:</a:t>
            </a:r>
            <a:r>
              <a:rPr lang="en-US" sz="12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 gravity model is used to estimate demand between zones</a:t>
            </a:r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altLang="en-US" sz="12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1) The production and attraction estimation model should utilize a matrix or vector format to streamline calculations.</a:t>
            </a:r>
          </a:p>
          <a:p>
            <a:pPr marL="457200" lvl="1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altLang="en-US" sz="12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2) For large datasets (e.g., 1M+ POIs), sampling should be implemented, such as using a 10% subset for processing, avoiding the need to scan all POIs.</a:t>
            </a:r>
          </a:p>
        </p:txBody>
      </p:sp>
    </p:spTree>
    <p:extLst>
      <p:ext uri="{BB962C8B-B14F-4D97-AF65-F5344CB8AC3E}">
        <p14:creationId xmlns:p14="http://schemas.microsoft.com/office/powerpoint/2010/main" val="330715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48461-0A8A-0E33-40F5-F28B1D3B6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2AF3-0748-23C4-ACCD-206ED766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163" y="2491734"/>
            <a:ext cx="976758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Previous Input Modes (grid2demand&lt;= v0.6.4)</a:t>
            </a:r>
            <a:br>
              <a:rPr lang="en-US" dirty="0"/>
            </a:br>
            <a:r>
              <a:rPr lang="en-US" sz="3200" dirty="0">
                <a:solidFill>
                  <a:schemeClr val="accent2"/>
                </a:solidFill>
              </a:rPr>
              <a:t>(I keep these modes for the future tracking)</a:t>
            </a:r>
          </a:p>
        </p:txBody>
      </p:sp>
    </p:spTree>
    <p:extLst>
      <p:ext uri="{BB962C8B-B14F-4D97-AF65-F5344CB8AC3E}">
        <p14:creationId xmlns:p14="http://schemas.microsoft.com/office/powerpoint/2010/main" val="48909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74726B7-3027-D7F0-250A-124B0EB6FF83}"/>
              </a:ext>
            </a:extLst>
          </p:cNvPr>
          <p:cNvSpPr/>
          <p:nvPr/>
        </p:nvSpPr>
        <p:spPr>
          <a:xfrm>
            <a:off x="1163031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401067-9DF3-4D8D-120B-1022332EA0B2}"/>
              </a:ext>
            </a:extLst>
          </p:cNvPr>
          <p:cNvSpPr/>
          <p:nvPr/>
        </p:nvSpPr>
        <p:spPr>
          <a:xfrm>
            <a:off x="1163031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C0A5775-E5D1-EACB-870F-B82103BD53BA}"/>
              </a:ext>
            </a:extLst>
          </p:cNvPr>
          <p:cNvSpPr/>
          <p:nvPr/>
        </p:nvSpPr>
        <p:spPr>
          <a:xfrm>
            <a:off x="1163030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575D4-6121-CDA3-B779-5E07B6E8A133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47BF65-EFDC-DE6B-074E-814835FE0449}"/>
              </a:ext>
            </a:extLst>
          </p:cNvPr>
          <p:cNvSpPr txBox="1"/>
          <p:nvPr/>
        </p:nvSpPr>
        <p:spPr>
          <a:xfrm>
            <a:off x="570451" y="882242"/>
            <a:ext cx="526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 1 (</a:t>
            </a:r>
            <a:r>
              <a:rPr lang="en-US" sz="1600" b="1" dirty="0">
                <a:solidFill>
                  <a:schemeClr val="accent2"/>
                </a:solidFill>
              </a:rPr>
              <a:t>create grid zones</a:t>
            </a:r>
            <a:r>
              <a:rPr lang="en-US" b="1" dirty="0"/>
              <a:t>): Inputs are node and poi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F5DC7-4199-1BFC-B23F-880DDB024FCE}"/>
              </a:ext>
            </a:extLst>
          </p:cNvPr>
          <p:cNvSpPr/>
          <p:nvPr/>
        </p:nvSpPr>
        <p:spPr>
          <a:xfrm>
            <a:off x="2607314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2EB9C0-C534-C864-D549-85DE9A733452}"/>
              </a:ext>
            </a:extLst>
          </p:cNvPr>
          <p:cNvSpPr/>
          <p:nvPr/>
        </p:nvSpPr>
        <p:spPr>
          <a:xfrm>
            <a:off x="5641345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05404F-6273-2C1C-583F-F2ED28166873}"/>
              </a:ext>
            </a:extLst>
          </p:cNvPr>
          <p:cNvSpPr/>
          <p:nvPr/>
        </p:nvSpPr>
        <p:spPr>
          <a:xfrm>
            <a:off x="5641345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405456-FEB3-1374-7B90-B20F11476216}"/>
              </a:ext>
            </a:extLst>
          </p:cNvPr>
          <p:cNvSpPr/>
          <p:nvPr/>
        </p:nvSpPr>
        <p:spPr>
          <a:xfrm>
            <a:off x="5641344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F6AB2-F6DA-45B0-53D1-69EF8D43BDAB}"/>
              </a:ext>
            </a:extLst>
          </p:cNvPr>
          <p:cNvSpPr/>
          <p:nvPr/>
        </p:nvSpPr>
        <p:spPr>
          <a:xfrm>
            <a:off x="1095890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63A7CC-8A8F-B5EA-143D-79954D521683}"/>
              </a:ext>
            </a:extLst>
          </p:cNvPr>
          <p:cNvSpPr/>
          <p:nvPr/>
        </p:nvSpPr>
        <p:spPr>
          <a:xfrm>
            <a:off x="5389940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79D8EE-A3C2-E2A2-E0B9-E8DC576C3D6E}"/>
              </a:ext>
            </a:extLst>
          </p:cNvPr>
          <p:cNvSpPr/>
          <p:nvPr/>
        </p:nvSpPr>
        <p:spPr>
          <a:xfrm>
            <a:off x="7661714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3638EE-D371-A662-7C5C-B00018AFE13C}"/>
              </a:ext>
            </a:extLst>
          </p:cNvPr>
          <p:cNvSpPr/>
          <p:nvPr/>
        </p:nvSpPr>
        <p:spPr>
          <a:xfrm>
            <a:off x="2607315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265B0C-95F5-5A81-AC23-D6CBE8125283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2196637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4C6ED2-A504-98F6-F32C-3BD032F98A33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82395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AD8861-042B-426C-4C32-2195F68867D7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7071933" y="1904928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BFC3B11-F0C2-A7FC-1F48-8DCDD9410F66}"/>
              </a:ext>
            </a:extLst>
          </p:cNvPr>
          <p:cNvSpPr/>
          <p:nvPr/>
        </p:nvSpPr>
        <p:spPr>
          <a:xfrm>
            <a:off x="7934215" y="2540806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5C8433-9341-1E03-4344-B1EAE2BDE6AD}"/>
              </a:ext>
            </a:extLst>
          </p:cNvPr>
          <p:cNvSpPr/>
          <p:nvPr/>
        </p:nvSpPr>
        <p:spPr>
          <a:xfrm>
            <a:off x="7934214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28FECF8-37A1-1C96-013D-38D8749F350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882395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A5C6A5-F60B-4C2E-E078-CC420946608C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882395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3CD19D-2306-1C18-6779-C12422DAF7DE}"/>
              </a:ext>
            </a:extLst>
          </p:cNvPr>
          <p:cNvCxnSpPr>
            <a:stCxn id="22" idx="1"/>
          </p:cNvCxnSpPr>
          <p:nvPr/>
        </p:nvCxnSpPr>
        <p:spPr>
          <a:xfrm flipH="1">
            <a:off x="4882395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C5032-E64C-6349-981A-AA2132C3C1DF}"/>
              </a:ext>
            </a:extLst>
          </p:cNvPr>
          <p:cNvCxnSpPr/>
          <p:nvPr/>
        </p:nvCxnSpPr>
        <p:spPr>
          <a:xfrm>
            <a:off x="7366823" y="956733"/>
            <a:ext cx="54528" cy="57716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7003CF4-EA8D-4ADE-A852-3B4A9A576B40}"/>
              </a:ext>
            </a:extLst>
          </p:cNvPr>
          <p:cNvSpPr txBox="1"/>
          <p:nvPr/>
        </p:nvSpPr>
        <p:spPr>
          <a:xfrm>
            <a:off x="5127826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A0E3C7-133C-6856-FE88-75A78C6CDA77}"/>
              </a:ext>
            </a:extLst>
          </p:cNvPr>
          <p:cNvCxnSpPr>
            <a:stCxn id="38" idx="1"/>
            <a:endCxn id="19" idx="3"/>
          </p:cNvCxnSpPr>
          <p:nvPr/>
        </p:nvCxnSpPr>
        <p:spPr>
          <a:xfrm flipH="1">
            <a:off x="6742092" y="2902050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81F9E26-021E-B468-6A69-BC8BC80E587F}"/>
              </a:ext>
            </a:extLst>
          </p:cNvPr>
          <p:cNvCxnSpPr>
            <a:stCxn id="38" idx="2"/>
            <a:endCxn id="21" idx="3"/>
          </p:cNvCxnSpPr>
          <p:nvPr/>
        </p:nvCxnSpPr>
        <p:spPr>
          <a:xfrm rot="5400000">
            <a:off x="7006796" y="2998591"/>
            <a:ext cx="1213091" cy="174249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49B5AB-7E9C-88AC-E9AF-E49F440ADF76}"/>
              </a:ext>
            </a:extLst>
          </p:cNvPr>
          <p:cNvSpPr txBox="1"/>
          <p:nvPr/>
        </p:nvSpPr>
        <p:spPr>
          <a:xfrm>
            <a:off x="8484587" y="3689084"/>
            <a:ext cx="1738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Create Grids </a:t>
            </a:r>
            <a:r>
              <a:rPr lang="en-US" sz="1100" dirty="0">
                <a:solidFill>
                  <a:schemeClr val="accent2"/>
                </a:solidFill>
              </a:rPr>
              <a:t>from</a:t>
            </a:r>
            <a:r>
              <a:rPr lang="en-US" sz="1200" dirty="0">
                <a:solidFill>
                  <a:schemeClr val="accent2"/>
                </a:solidFill>
              </a:rPr>
              <a:t> Node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9AA738-AD78-0A9D-F736-7222172C57B9}"/>
              </a:ext>
            </a:extLst>
          </p:cNvPr>
          <p:cNvCxnSpPr>
            <a:stCxn id="40" idx="1"/>
            <a:endCxn id="22" idx="3"/>
          </p:cNvCxnSpPr>
          <p:nvPr/>
        </p:nvCxnSpPr>
        <p:spPr>
          <a:xfrm flipH="1">
            <a:off x="6742091" y="6062512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48810F9-6CE3-670D-DB93-965ADDABCB69}"/>
              </a:ext>
            </a:extLst>
          </p:cNvPr>
          <p:cNvSpPr/>
          <p:nvPr/>
        </p:nvSpPr>
        <p:spPr>
          <a:xfrm>
            <a:off x="960093" y="2381783"/>
            <a:ext cx="6166366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348A1B3-40F0-E0C5-3612-D060D76B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141965" y="5544076"/>
            <a:ext cx="1382656" cy="10328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47071CA-6466-E5EE-90C7-5EB53208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728" y="3946038"/>
            <a:ext cx="1515238" cy="10762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ACBA63-7E25-E42F-C4F6-23832D49B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158932" y="2411185"/>
            <a:ext cx="1332537" cy="98982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C4BD950-E2CC-E0C0-E9A1-CDD96686E00F}"/>
              </a:ext>
            </a:extLst>
          </p:cNvPr>
          <p:cNvSpPr txBox="1"/>
          <p:nvPr/>
        </p:nvSpPr>
        <p:spPr>
          <a:xfrm>
            <a:off x="9209468" y="2488678"/>
            <a:ext cx="12579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Without zone_id</a:t>
            </a:r>
          </a:p>
        </p:txBody>
      </p:sp>
    </p:spTree>
    <p:extLst>
      <p:ext uri="{BB962C8B-B14F-4D97-AF65-F5344CB8AC3E}">
        <p14:creationId xmlns:p14="http://schemas.microsoft.com/office/powerpoint/2010/main" val="94562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53" grpId="0"/>
      <p:bldP spid="56" grpId="0" animBg="1"/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821A7-DFEE-E13B-F820-21431E77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260E3D2-DE1A-D6D6-C443-B4E8C7D328EA}"/>
              </a:ext>
            </a:extLst>
          </p:cNvPr>
          <p:cNvSpPr/>
          <p:nvPr/>
        </p:nvSpPr>
        <p:spPr>
          <a:xfrm>
            <a:off x="1163031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960417-A669-3315-83E7-52765C20211D}"/>
              </a:ext>
            </a:extLst>
          </p:cNvPr>
          <p:cNvSpPr/>
          <p:nvPr/>
        </p:nvSpPr>
        <p:spPr>
          <a:xfrm>
            <a:off x="1163031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BAB1DA-784E-6233-DE46-9056AC4D06B2}"/>
              </a:ext>
            </a:extLst>
          </p:cNvPr>
          <p:cNvSpPr/>
          <p:nvPr/>
        </p:nvSpPr>
        <p:spPr>
          <a:xfrm>
            <a:off x="1163030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2BCCB-75FC-3724-5EFD-F35460499D75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B4936-CDF3-C6FB-CAEF-BBA93006224E}"/>
              </a:ext>
            </a:extLst>
          </p:cNvPr>
          <p:cNvSpPr txBox="1"/>
          <p:nvPr/>
        </p:nvSpPr>
        <p:spPr>
          <a:xfrm>
            <a:off x="570451" y="882242"/>
            <a:ext cx="624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 2 (</a:t>
            </a:r>
            <a:r>
              <a:rPr lang="en-US" sz="1600" b="1" dirty="0">
                <a:solidFill>
                  <a:schemeClr val="accent2"/>
                </a:solidFill>
              </a:rPr>
              <a:t>use </a:t>
            </a:r>
            <a:r>
              <a:rPr lang="en-US" sz="1600" b="1" dirty="0" err="1">
                <a:solidFill>
                  <a:schemeClr val="accent2"/>
                </a:solidFill>
              </a:rPr>
              <a:t>zone_id</a:t>
            </a:r>
            <a:r>
              <a:rPr lang="en-US" sz="1600" b="1" dirty="0">
                <a:solidFill>
                  <a:schemeClr val="accent2"/>
                </a:solidFill>
              </a:rPr>
              <a:t> in node as zone</a:t>
            </a:r>
            <a:r>
              <a:rPr lang="en-US" b="1" dirty="0"/>
              <a:t>): Inputs are node and poi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27AF89-34AB-EF12-7F4D-B01846D2684B}"/>
              </a:ext>
            </a:extLst>
          </p:cNvPr>
          <p:cNvSpPr/>
          <p:nvPr/>
        </p:nvSpPr>
        <p:spPr>
          <a:xfrm>
            <a:off x="2607314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6DBACD-1EA1-8D54-FF37-BD49FE58025B}"/>
              </a:ext>
            </a:extLst>
          </p:cNvPr>
          <p:cNvSpPr/>
          <p:nvPr/>
        </p:nvSpPr>
        <p:spPr>
          <a:xfrm>
            <a:off x="5641345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FC3F81-7558-65B9-29D3-EEC75A57562D}"/>
              </a:ext>
            </a:extLst>
          </p:cNvPr>
          <p:cNvSpPr/>
          <p:nvPr/>
        </p:nvSpPr>
        <p:spPr>
          <a:xfrm>
            <a:off x="5641345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9359A6-B0C6-14DC-27F2-EA73FD3B5A48}"/>
              </a:ext>
            </a:extLst>
          </p:cNvPr>
          <p:cNvSpPr/>
          <p:nvPr/>
        </p:nvSpPr>
        <p:spPr>
          <a:xfrm>
            <a:off x="5641344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2FD7A9-1C43-9B47-AC33-DD82DFA8B8CA}"/>
              </a:ext>
            </a:extLst>
          </p:cNvPr>
          <p:cNvSpPr/>
          <p:nvPr/>
        </p:nvSpPr>
        <p:spPr>
          <a:xfrm>
            <a:off x="1095890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AAA9D3-1A3E-8160-A18E-46AA9E718AEB}"/>
              </a:ext>
            </a:extLst>
          </p:cNvPr>
          <p:cNvSpPr/>
          <p:nvPr/>
        </p:nvSpPr>
        <p:spPr>
          <a:xfrm>
            <a:off x="5389940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8D3D1C-E563-FD3A-2FC7-541ABF3D7B78}"/>
              </a:ext>
            </a:extLst>
          </p:cNvPr>
          <p:cNvSpPr/>
          <p:nvPr/>
        </p:nvSpPr>
        <p:spPr>
          <a:xfrm>
            <a:off x="7661714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397-ED58-1FE3-CE4F-ABB8E431266F}"/>
              </a:ext>
            </a:extLst>
          </p:cNvPr>
          <p:cNvSpPr/>
          <p:nvPr/>
        </p:nvSpPr>
        <p:spPr>
          <a:xfrm>
            <a:off x="2607315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3DF948-6E8F-56F4-CF64-70E914EC28C0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2196637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18346B-6E59-DBC7-B1E4-4CC15A3D437B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82395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6FB4FE-9826-E213-459F-7D368AB5C7A5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7071933" y="1904928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91D295A-FD75-1239-A8A2-CCD12A9166F3}"/>
              </a:ext>
            </a:extLst>
          </p:cNvPr>
          <p:cNvSpPr/>
          <p:nvPr/>
        </p:nvSpPr>
        <p:spPr>
          <a:xfrm>
            <a:off x="7934215" y="2540806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559412-8D62-09E1-3849-1E429F65C394}"/>
              </a:ext>
            </a:extLst>
          </p:cNvPr>
          <p:cNvSpPr/>
          <p:nvPr/>
        </p:nvSpPr>
        <p:spPr>
          <a:xfrm>
            <a:off x="7934214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E60FD9-4998-D302-0950-BD3D6F8E2A5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882395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DEBF23-D7A0-CF2F-C697-3308298E61AD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882395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100A68-34FB-FA66-34CD-B635A338999D}"/>
              </a:ext>
            </a:extLst>
          </p:cNvPr>
          <p:cNvCxnSpPr>
            <a:stCxn id="22" idx="1"/>
          </p:cNvCxnSpPr>
          <p:nvPr/>
        </p:nvCxnSpPr>
        <p:spPr>
          <a:xfrm flipH="1">
            <a:off x="4882395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F7FDA6-7E56-AB39-F76C-95DED4AAEA89}"/>
              </a:ext>
            </a:extLst>
          </p:cNvPr>
          <p:cNvCxnSpPr/>
          <p:nvPr/>
        </p:nvCxnSpPr>
        <p:spPr>
          <a:xfrm>
            <a:off x="7366823" y="956733"/>
            <a:ext cx="54528" cy="57716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D45F27A-F8F7-4836-0D88-8A2A4D4B33A0}"/>
              </a:ext>
            </a:extLst>
          </p:cNvPr>
          <p:cNvSpPr txBox="1"/>
          <p:nvPr/>
        </p:nvSpPr>
        <p:spPr>
          <a:xfrm>
            <a:off x="5127826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1ABB0A7-8EDF-7892-AE37-F2FE45099828}"/>
              </a:ext>
            </a:extLst>
          </p:cNvPr>
          <p:cNvCxnSpPr>
            <a:stCxn id="38" idx="1"/>
            <a:endCxn id="19" idx="3"/>
          </p:cNvCxnSpPr>
          <p:nvPr/>
        </p:nvCxnSpPr>
        <p:spPr>
          <a:xfrm flipH="1">
            <a:off x="6742092" y="2902050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B90A838-283F-321A-F5DD-759900707EF3}"/>
              </a:ext>
            </a:extLst>
          </p:cNvPr>
          <p:cNvCxnSpPr>
            <a:stCxn id="38" idx="2"/>
            <a:endCxn id="21" idx="3"/>
          </p:cNvCxnSpPr>
          <p:nvPr/>
        </p:nvCxnSpPr>
        <p:spPr>
          <a:xfrm rot="5400000">
            <a:off x="7006796" y="2998591"/>
            <a:ext cx="1213091" cy="174249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98F7E16-AB06-A10B-15CC-9FDBCB46696C}"/>
              </a:ext>
            </a:extLst>
          </p:cNvPr>
          <p:cNvSpPr txBox="1"/>
          <p:nvPr/>
        </p:nvSpPr>
        <p:spPr>
          <a:xfrm>
            <a:off x="8518795" y="3612884"/>
            <a:ext cx="25101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Extract zone_id from node as </a:t>
            </a:r>
            <a:r>
              <a:rPr lang="en-US" sz="1400" b="1" dirty="0">
                <a:solidFill>
                  <a:srgbClr val="FF0000"/>
                </a:solidFill>
              </a:rPr>
              <a:t>zone</a:t>
            </a:r>
          </a:p>
          <a:p>
            <a:r>
              <a:rPr lang="en-US" sz="1200" dirty="0">
                <a:solidFill>
                  <a:schemeClr val="accent2"/>
                </a:solidFill>
              </a:rPr>
              <a:t>for zone-zone demands 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5EC073-8889-FEDF-524E-5BB692BAB2AE}"/>
              </a:ext>
            </a:extLst>
          </p:cNvPr>
          <p:cNvCxnSpPr>
            <a:stCxn id="40" idx="1"/>
            <a:endCxn id="22" idx="3"/>
          </p:cNvCxnSpPr>
          <p:nvPr/>
        </p:nvCxnSpPr>
        <p:spPr>
          <a:xfrm flipH="1">
            <a:off x="6742091" y="6062512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F2DAB7-79FB-22DF-E355-3C12D76ABBDD}"/>
              </a:ext>
            </a:extLst>
          </p:cNvPr>
          <p:cNvSpPr/>
          <p:nvPr/>
        </p:nvSpPr>
        <p:spPr>
          <a:xfrm>
            <a:off x="960093" y="2381783"/>
            <a:ext cx="6166366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631CF-5A4F-0DE6-4B0A-B9857B0E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965" y="2457953"/>
            <a:ext cx="1340684" cy="888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3B61C-40D2-B8F6-5805-B57220EA8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790" y="4040965"/>
            <a:ext cx="1995220" cy="1225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7EEFB-CF59-7E09-1D98-FBF817849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807" y="5553418"/>
            <a:ext cx="1473203" cy="1023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4C2D48-E42B-5906-3F33-79EAEF7998CD}"/>
              </a:ext>
            </a:extLst>
          </p:cNvPr>
          <p:cNvSpPr txBox="1"/>
          <p:nvPr/>
        </p:nvSpPr>
        <p:spPr>
          <a:xfrm>
            <a:off x="9321997" y="2524030"/>
            <a:ext cx="103675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With zone_id</a:t>
            </a:r>
          </a:p>
        </p:txBody>
      </p:sp>
    </p:spTree>
    <p:extLst>
      <p:ext uri="{BB962C8B-B14F-4D97-AF65-F5344CB8AC3E}">
        <p14:creationId xmlns:p14="http://schemas.microsoft.com/office/powerpoint/2010/main" val="129251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53" grpId="0"/>
      <p:bldP spid="4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1A7D8-1B0D-E48B-6096-FDE3663C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8FA75D-3277-48C9-84EE-01D17CAB28A4}"/>
              </a:ext>
            </a:extLst>
          </p:cNvPr>
          <p:cNvSpPr/>
          <p:nvPr/>
        </p:nvSpPr>
        <p:spPr>
          <a:xfrm>
            <a:off x="1163031" y="2540807"/>
            <a:ext cx="1100747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CCF9D4-9020-6A55-BB01-4881EA86CBC3}"/>
              </a:ext>
            </a:extLst>
          </p:cNvPr>
          <p:cNvSpPr/>
          <p:nvPr/>
        </p:nvSpPr>
        <p:spPr>
          <a:xfrm>
            <a:off x="1163031" y="5889048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3E035-A4E7-D187-BC14-34276FB8FF6D}"/>
              </a:ext>
            </a:extLst>
          </p:cNvPr>
          <p:cNvSpPr/>
          <p:nvPr/>
        </p:nvSpPr>
        <p:spPr>
          <a:xfrm>
            <a:off x="1163030" y="5350093"/>
            <a:ext cx="1100747" cy="5347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Zone-to-Zone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(OD Demand)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2EDCF2-9E4A-ABEE-3265-F163EC56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598" y="3964046"/>
            <a:ext cx="1506274" cy="1398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9F273E-1443-09B2-C0BB-1A61FF4B4448}"/>
              </a:ext>
            </a:extLst>
          </p:cNvPr>
          <p:cNvSpPr txBox="1"/>
          <p:nvPr/>
        </p:nvSpPr>
        <p:spPr>
          <a:xfrm>
            <a:off x="570451" y="281031"/>
            <a:ext cx="857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grid2demand: a tool to generate zone-to-zone travel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E14D0-EE76-9A59-F631-0EE3BE01F4A4}"/>
              </a:ext>
            </a:extLst>
          </p:cNvPr>
          <p:cNvSpPr txBox="1"/>
          <p:nvPr/>
        </p:nvSpPr>
        <p:spPr>
          <a:xfrm>
            <a:off x="570451" y="865464"/>
            <a:ext cx="638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 3 (</a:t>
            </a:r>
            <a:r>
              <a:rPr lang="en-US" sz="1600" b="1" dirty="0">
                <a:solidFill>
                  <a:schemeClr val="accent2"/>
                </a:solidFill>
              </a:rPr>
              <a:t>use external zones from TAZs</a:t>
            </a:r>
            <a:r>
              <a:rPr lang="en-US" b="1" dirty="0"/>
              <a:t>): Inputs are node and poi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8164F1-281D-1CA0-35A8-1671763E92E4}"/>
              </a:ext>
            </a:extLst>
          </p:cNvPr>
          <p:cNvSpPr/>
          <p:nvPr/>
        </p:nvSpPr>
        <p:spPr>
          <a:xfrm>
            <a:off x="2607314" y="2540806"/>
            <a:ext cx="2275081" cy="3882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Gravity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4AA24-D06E-D154-AD3F-EED34771EE77}"/>
              </a:ext>
            </a:extLst>
          </p:cNvPr>
          <p:cNvSpPr/>
          <p:nvPr/>
        </p:nvSpPr>
        <p:spPr>
          <a:xfrm>
            <a:off x="5641345" y="2540806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1409B1-D9BB-BD17-7EEC-95E0E9764402}"/>
              </a:ext>
            </a:extLst>
          </p:cNvPr>
          <p:cNvSpPr/>
          <p:nvPr/>
        </p:nvSpPr>
        <p:spPr>
          <a:xfrm>
            <a:off x="5641345" y="4115141"/>
            <a:ext cx="1100747" cy="72248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1148F-5BC5-950A-FC6F-1072BA2535A9}"/>
              </a:ext>
            </a:extLst>
          </p:cNvPr>
          <p:cNvSpPr/>
          <p:nvPr/>
        </p:nvSpPr>
        <p:spPr>
          <a:xfrm>
            <a:off x="5641344" y="5701268"/>
            <a:ext cx="1100747" cy="7224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B77AE8-BED3-796D-AAFB-7345F07D4CAD}"/>
              </a:ext>
            </a:extLst>
          </p:cNvPr>
          <p:cNvSpPr/>
          <p:nvPr/>
        </p:nvSpPr>
        <p:spPr>
          <a:xfrm>
            <a:off x="1095890" y="1546719"/>
            <a:ext cx="1100747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8D233-907C-ECEC-202B-972EBAF73F6F}"/>
              </a:ext>
            </a:extLst>
          </p:cNvPr>
          <p:cNvSpPr/>
          <p:nvPr/>
        </p:nvSpPr>
        <p:spPr>
          <a:xfrm>
            <a:off x="5389940" y="1543684"/>
            <a:ext cx="1681993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(bf-processing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592102-0012-AD30-8869-1BB421C5A13E}"/>
              </a:ext>
            </a:extLst>
          </p:cNvPr>
          <p:cNvSpPr/>
          <p:nvPr/>
        </p:nvSpPr>
        <p:spPr>
          <a:xfrm>
            <a:off x="7661714" y="1543684"/>
            <a:ext cx="1587183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(sources)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AD9FFB-4DBA-27B0-9728-4F1004E758CC}"/>
              </a:ext>
            </a:extLst>
          </p:cNvPr>
          <p:cNvSpPr/>
          <p:nvPr/>
        </p:nvSpPr>
        <p:spPr>
          <a:xfrm>
            <a:off x="2607315" y="1543684"/>
            <a:ext cx="2275080" cy="722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F2818A-AF39-51C6-B6ED-A39C2DE45225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2196637" y="1904928"/>
            <a:ext cx="410678" cy="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97E561-43BE-649C-A1C4-8D75E2908A98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>
            <a:off x="4882395" y="1904928"/>
            <a:ext cx="507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5B5EF1-EE85-874C-8217-2967C48EB102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7071933" y="1904928"/>
            <a:ext cx="589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438F84C-4367-76A2-84EE-86492DE0A924}"/>
              </a:ext>
            </a:extLst>
          </p:cNvPr>
          <p:cNvSpPr/>
          <p:nvPr/>
        </p:nvSpPr>
        <p:spPr>
          <a:xfrm>
            <a:off x="7934215" y="2540806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22C120-30FF-86B3-0FD7-4455A164B7AE}"/>
              </a:ext>
            </a:extLst>
          </p:cNvPr>
          <p:cNvSpPr/>
          <p:nvPr/>
        </p:nvSpPr>
        <p:spPr>
          <a:xfrm>
            <a:off x="7934214" y="5701268"/>
            <a:ext cx="1100747" cy="7224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2F2814-9B11-CFDD-3CD5-1D31B90CCA7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882395" y="2902050"/>
            <a:ext cx="758950" cy="4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AE0C4D-E86A-2E12-4371-FD6B00E870EE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>
            <a:off x="4882395" y="4476385"/>
            <a:ext cx="758950" cy="5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19B544-5974-0981-8909-BCD926FF4C89}"/>
              </a:ext>
            </a:extLst>
          </p:cNvPr>
          <p:cNvCxnSpPr>
            <a:stCxn id="22" idx="1"/>
          </p:cNvCxnSpPr>
          <p:nvPr/>
        </p:nvCxnSpPr>
        <p:spPr>
          <a:xfrm flipH="1">
            <a:off x="4882395" y="6062512"/>
            <a:ext cx="758949" cy="1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CED43C-C748-2E65-7BDA-8A8576A16E77}"/>
              </a:ext>
            </a:extLst>
          </p:cNvPr>
          <p:cNvCxnSpPr>
            <a:cxnSpLocks/>
          </p:cNvCxnSpPr>
          <p:nvPr/>
        </p:nvCxnSpPr>
        <p:spPr>
          <a:xfrm>
            <a:off x="7394087" y="1290320"/>
            <a:ext cx="27264" cy="54380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D1A811-AFBF-19EB-E88F-3F4E0CE0AF94}"/>
              </a:ext>
            </a:extLst>
          </p:cNvPr>
          <p:cNvSpPr txBox="1"/>
          <p:nvPr/>
        </p:nvSpPr>
        <p:spPr>
          <a:xfrm>
            <a:off x="5127826" y="6496343"/>
            <a:ext cx="226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Package Core Engine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6AFA78-08C2-EC92-64D2-75F7DDECABF1}"/>
              </a:ext>
            </a:extLst>
          </p:cNvPr>
          <p:cNvCxnSpPr>
            <a:stCxn id="38" idx="1"/>
            <a:endCxn id="19" idx="3"/>
          </p:cNvCxnSpPr>
          <p:nvPr/>
        </p:nvCxnSpPr>
        <p:spPr>
          <a:xfrm flipH="1">
            <a:off x="6742092" y="2902050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9D8357-FD93-F30B-457F-CD463FB97897}"/>
              </a:ext>
            </a:extLst>
          </p:cNvPr>
          <p:cNvCxnSpPr>
            <a:stCxn id="40" idx="1"/>
            <a:endCxn id="22" idx="3"/>
          </p:cNvCxnSpPr>
          <p:nvPr/>
        </p:nvCxnSpPr>
        <p:spPr>
          <a:xfrm flipH="1">
            <a:off x="6742091" y="6062512"/>
            <a:ext cx="11921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7F362EE-8FF1-2244-2878-14CE72B0575F}"/>
              </a:ext>
            </a:extLst>
          </p:cNvPr>
          <p:cNvSpPr/>
          <p:nvPr/>
        </p:nvSpPr>
        <p:spPr>
          <a:xfrm>
            <a:off x="7934214" y="4115141"/>
            <a:ext cx="1100747" cy="72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Zone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2F025E-6724-9F4C-D338-8339BF6C1808}"/>
              </a:ext>
            </a:extLst>
          </p:cNvPr>
          <p:cNvCxnSpPr>
            <a:stCxn id="4" idx="1"/>
            <a:endCxn id="21" idx="3"/>
          </p:cNvCxnSpPr>
          <p:nvPr/>
        </p:nvCxnSpPr>
        <p:spPr>
          <a:xfrm flipH="1">
            <a:off x="6742092" y="4476385"/>
            <a:ext cx="11921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7C9B19A-34D7-CDC8-762F-37E8FF315C62}"/>
              </a:ext>
            </a:extLst>
          </p:cNvPr>
          <p:cNvSpPr/>
          <p:nvPr/>
        </p:nvSpPr>
        <p:spPr>
          <a:xfrm>
            <a:off x="960092" y="2381783"/>
            <a:ext cx="6191465" cy="4149661"/>
          </a:xfrm>
          <a:prstGeom prst="rect">
            <a:avLst/>
          </a:prstGeom>
          <a:solidFill>
            <a:schemeClr val="tx1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F66F3C-9351-051B-6E33-12F7FC294846}"/>
              </a:ext>
            </a:extLst>
          </p:cNvPr>
          <p:cNvSpPr/>
          <p:nvPr/>
        </p:nvSpPr>
        <p:spPr>
          <a:xfrm>
            <a:off x="9731669" y="4335869"/>
            <a:ext cx="1780132" cy="281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census blocks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AA2BE9-C09B-4CE7-F308-29D3DCD54346}"/>
              </a:ext>
            </a:extLst>
          </p:cNvPr>
          <p:cNvCxnSpPr>
            <a:stCxn id="8" idx="1"/>
            <a:endCxn id="4" idx="3"/>
          </p:cNvCxnSpPr>
          <p:nvPr/>
        </p:nvCxnSpPr>
        <p:spPr>
          <a:xfrm flipH="1">
            <a:off x="9034961" y="4476385"/>
            <a:ext cx="6967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084F6BD-8E83-7C62-B59B-1A36DD11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093" y="2525836"/>
            <a:ext cx="1433042" cy="12226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31D4BD-3B23-190D-476B-D7C1B611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10" y="5684138"/>
            <a:ext cx="1270718" cy="11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741</Words>
  <Application>Microsoft Office PowerPoint</Application>
  <PresentationFormat>Widescreen</PresentationFormat>
  <Paragraphs>153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Courier New</vt:lpstr>
      <vt:lpstr>Office Theme</vt:lpstr>
      <vt:lpstr>PowerPoint Presentation</vt:lpstr>
      <vt:lpstr>Current Input Modes Based on Our Meeting (Pls edit the PPT if I misunderstand)</vt:lpstr>
      <vt:lpstr>PowerPoint Presentation</vt:lpstr>
      <vt:lpstr>PowerPoint Presentation</vt:lpstr>
      <vt:lpstr>Assumptions and Problem Statement </vt:lpstr>
      <vt:lpstr>Previous Input Modes (grid2demand&lt;= v0.6.4) (I keep these modes for the future tracking)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Xiangyong Luo (Student)</dc:creator>
  <cp:lastModifiedBy>Xiangyong Luo (Student)</cp:lastModifiedBy>
  <cp:revision>62</cp:revision>
  <dcterms:created xsi:type="dcterms:W3CDTF">2024-10-07T02:41:56Z</dcterms:created>
  <dcterms:modified xsi:type="dcterms:W3CDTF">2024-10-09T01:33:21Z</dcterms:modified>
</cp:coreProperties>
</file>